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318" r:id="rId7"/>
    <p:sldId id="320" r:id="rId8"/>
    <p:sldId id="319" r:id="rId9"/>
    <p:sldId id="344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5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42" r:id="rId29"/>
    <p:sldId id="339" r:id="rId30"/>
    <p:sldId id="341" r:id="rId31"/>
    <p:sldId id="34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91D02E-E41F-2A4A-8C1E-8B89412B324F}">
          <p14:sldIdLst>
            <p14:sldId id="257"/>
            <p14:sldId id="258"/>
          </p14:sldIdLst>
        </p14:section>
        <p14:section name="Intended Audience" id="{D6BC25B3-8A93-E449-8CF6-0C861C73E2FB}">
          <p14:sldIdLst>
            <p14:sldId id="318"/>
          </p14:sldIdLst>
        </p14:section>
        <p14:section name="Brief History of jQuery" id="{0623D245-EE48-3046-92A2-91C2E7F4C041}">
          <p14:sldIdLst>
            <p14:sldId id="320"/>
            <p14:sldId id="319"/>
            <p14:sldId id="344"/>
          </p14:sldIdLst>
        </p14:section>
        <p14:section name="Using Selectors" id="{DCAEE11C-C7EC-5C45-8E7B-CA7BEDE8392B}">
          <p14:sldIdLst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ynamic Styling" id="{3896946A-5CC0-9742-B01F-2E8F33FE1033}">
          <p14:sldIdLst>
            <p14:sldId id="327"/>
            <p14:sldId id="328"/>
            <p14:sldId id="329"/>
            <p14:sldId id="330"/>
            <p14:sldId id="335"/>
          </p14:sldIdLst>
        </p14:section>
        <p14:section name="DOM Manipulation" id="{39D3D01B-CD0A-7E49-B17A-29C215C6F134}">
          <p14:sldIdLst>
            <p14:sldId id="331"/>
            <p14:sldId id="332"/>
            <p14:sldId id="333"/>
            <p14:sldId id="334"/>
            <p14:sldId id="336"/>
          </p14:sldIdLst>
        </p14:section>
        <p14:section name="Event Handling" id="{008C0B32-856C-964B-96B2-68C4116C0346}">
          <p14:sldIdLst>
            <p14:sldId id="337"/>
            <p14:sldId id="338"/>
            <p14:sldId id="342"/>
            <p14:sldId id="339"/>
            <p14:sldId id="341"/>
          </p14:sldIdLst>
        </p14:section>
        <p14:section name="Conclusion" id="{E24C0044-AB08-E841-AC9E-B7DCCB1ADBC3}">
          <p14:sldIdLst>
            <p14:sldId id="34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67"/>
    <a:srgbClr val="FFFFFF"/>
    <a:srgbClr val="E1E2E5"/>
    <a:srgbClr val="118ED0"/>
    <a:srgbClr val="094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4" autoAdjust="0"/>
    <p:restoredTop sz="59912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960" y="168"/>
      </p:cViewPr>
      <p:guideLst>
        <p:guide orient="horz" pos="84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E7B8-CE7E-D944-9065-7992C91FFE0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A02A-55D5-3A48-A354-F67AD7D8F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1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93E-790B-204D-BEB0-8714146EB84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29F1-0073-A146-AAFC-29E27C34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introduction to </a:t>
            </a:r>
            <a:r>
              <a:rPr lang="en-US" dirty="0" err="1"/>
              <a:t>jquery</a:t>
            </a:r>
            <a:r>
              <a:rPr lang="en-US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into DOM Manipulation and Event handling, there are more complex needs for selecting an element. </a:t>
            </a:r>
          </a:p>
          <a:p>
            <a:r>
              <a:rPr lang="en-US" dirty="0"/>
              <a:t>Attribute selectors are common ways to resolve these trickier situations. </a:t>
            </a:r>
          </a:p>
          <a:p>
            <a:endParaRPr lang="en-US" dirty="0"/>
          </a:p>
          <a:p>
            <a:r>
              <a:rPr lang="en-US" dirty="0"/>
              <a:t>An attribute selector uses a specified attribute like value, </a:t>
            </a:r>
            <a:r>
              <a:rPr lang="en-US" dirty="0" err="1"/>
              <a:t>href</a:t>
            </a:r>
            <a:r>
              <a:rPr lang="en-US" dirty="0"/>
              <a:t> in links, type on inputs, etc. to identify and select matching elements</a:t>
            </a:r>
          </a:p>
          <a:p>
            <a:endParaRPr lang="en-US" dirty="0"/>
          </a:p>
          <a:p>
            <a:r>
              <a:rPr lang="en-US" dirty="0"/>
              <a:t>Try not to get too caught up in what’s happening with the jQuery here.. We’ll discuss how we can use the selectors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selectors like these examples contain a basic selector like tag, a colon and then a filtering expression. </a:t>
            </a:r>
          </a:p>
          <a:p>
            <a:r>
              <a:rPr lang="en-US" dirty="0"/>
              <a:t>You can filter items on the text they contain, the odd or even order of their occurrence, their placement in the first or last position and by specific index numbers</a:t>
            </a:r>
          </a:p>
          <a:p>
            <a:r>
              <a:rPr lang="en-US" dirty="0"/>
              <a:t>These are more advanced examples and have very specific uses</a:t>
            </a:r>
          </a:p>
          <a:p>
            <a:endParaRPr lang="en-US" dirty="0"/>
          </a:p>
          <a:p>
            <a:r>
              <a:rPr lang="en-US" dirty="0"/>
              <a:t>You can see I’ve noted here that jQuery begins counting elements at 0</a:t>
            </a:r>
          </a:p>
          <a:p>
            <a:r>
              <a:rPr lang="en-US" dirty="0"/>
              <a:t>This is another little quirk of coding that may seem weird if you’ve never seen it before, but it will become more comfortable with practice.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provides an extensive online documentation and example repository.  If you follow this link you can find more information on jQuery subjects with thorough examples</a:t>
            </a:r>
          </a:p>
          <a:p>
            <a:endParaRPr lang="en-US" dirty="0"/>
          </a:p>
          <a:p>
            <a:r>
              <a:rPr lang="en-US" dirty="0"/>
              <a:t>-- click link and show API -- 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 dirty="0"/>
              <a:t>[Example1.html]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we’re going to walk through using jQuery to dynamically update the style of our DOM elements.</a:t>
            </a:r>
          </a:p>
          <a:p>
            <a:endParaRPr lang="en-US" dirty="0"/>
          </a:p>
          <a:p>
            <a:r>
              <a:rPr lang="en-US" dirty="0"/>
              <a:t>So some of this might look familiar from the demo.. We could use the </a:t>
            </a:r>
            <a:r>
              <a:rPr lang="en-US" dirty="0" err="1"/>
              <a:t>css</a:t>
            </a:r>
            <a:r>
              <a:rPr lang="en-US" dirty="0"/>
              <a:t> method to style all of our elements... </a:t>
            </a:r>
          </a:p>
          <a:p>
            <a:r>
              <a:rPr lang="en-US" dirty="0"/>
              <a:t>-animation-</a:t>
            </a:r>
          </a:p>
          <a:p>
            <a:r>
              <a:rPr lang="en-US" dirty="0"/>
              <a:t>But there is an easier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gives us method to add or remove a specific class from the targeted/selected element</a:t>
            </a:r>
          </a:p>
          <a:p>
            <a:endParaRPr lang="en-US" dirty="0"/>
          </a:p>
          <a:p>
            <a:r>
              <a:rPr lang="en-US" dirty="0"/>
              <a:t>We take our selector syntax and identify the element we want to target, in this case any </a:t>
            </a:r>
            <a:r>
              <a:rPr lang="en-US" dirty="0" err="1"/>
              <a:t>tr</a:t>
            </a:r>
            <a:r>
              <a:rPr lang="en-US" dirty="0"/>
              <a:t> [table row] containing the text selected</a:t>
            </a:r>
          </a:p>
          <a:p>
            <a:r>
              <a:rPr lang="en-US" dirty="0"/>
              <a:t>Then we chain our </a:t>
            </a:r>
            <a:r>
              <a:rPr lang="en-US" dirty="0" err="1"/>
              <a:t>addClass</a:t>
            </a:r>
            <a:r>
              <a:rPr lang="en-US" dirty="0"/>
              <a:t> method with the class we want to add, highlighted, in quotes</a:t>
            </a:r>
          </a:p>
          <a:p>
            <a:r>
              <a:rPr lang="en-US" dirty="0"/>
              <a:t>Note: this does not take into account the presence of the class already.. Could end up with duplicate classes if you’re not careful</a:t>
            </a:r>
          </a:p>
          <a:p>
            <a:endParaRPr lang="en-US" dirty="0"/>
          </a:p>
          <a:p>
            <a:r>
              <a:rPr lang="en-US" dirty="0"/>
              <a:t>The remove method works the same way. </a:t>
            </a:r>
          </a:p>
          <a:p>
            <a:r>
              <a:rPr lang="en-US" dirty="0"/>
              <a:t>We select all </a:t>
            </a:r>
            <a:r>
              <a:rPr lang="en-US" dirty="0" err="1"/>
              <a:t>tr</a:t>
            </a:r>
            <a:r>
              <a:rPr lang="en-US" dirty="0"/>
              <a:t> [table row] nested under a table [Table] element and chain our </a:t>
            </a:r>
            <a:r>
              <a:rPr lang="en-US" dirty="0" err="1"/>
              <a:t>removeClass</a:t>
            </a:r>
            <a:r>
              <a:rPr lang="en-US" dirty="0"/>
              <a:t> method</a:t>
            </a:r>
          </a:p>
          <a:p>
            <a:r>
              <a:rPr lang="en-US" dirty="0"/>
              <a:t>	This will iterate through each matching element regardless of the presence of highlighted and remove it wherever it occurs</a:t>
            </a:r>
          </a:p>
          <a:p>
            <a:r>
              <a:rPr lang="en-US" dirty="0"/>
              <a:t>	Can get a little messy if you selector isn’t focused tightly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Luckily, jQuery has thought of this!</a:t>
            </a:r>
          </a:p>
          <a:p>
            <a:endParaRPr lang="en-US" dirty="0"/>
          </a:p>
          <a:p>
            <a:r>
              <a:rPr lang="en-US" dirty="0"/>
              <a:t>The has class method allows us to check for the presence of a class</a:t>
            </a:r>
          </a:p>
          <a:p>
            <a:r>
              <a:rPr lang="en-US" dirty="0"/>
              <a:t>We take our selector, p [Paragraph] tag, chain the </a:t>
            </a:r>
            <a:r>
              <a:rPr lang="en-US" dirty="0" err="1"/>
              <a:t>hasClass</a:t>
            </a:r>
            <a:r>
              <a:rPr lang="en-US" dirty="0"/>
              <a:t> function and pass in the class we’re looking for, highlighted</a:t>
            </a:r>
          </a:p>
          <a:p>
            <a:endParaRPr lang="en-US" dirty="0"/>
          </a:p>
          <a:p>
            <a:r>
              <a:rPr lang="en-US" dirty="0"/>
              <a:t>If the selected element has the provided class, we’ll get a true response – otherwise false</a:t>
            </a:r>
          </a:p>
          <a:p>
            <a:endParaRPr lang="en-US" dirty="0"/>
          </a:p>
          <a:p>
            <a:r>
              <a:rPr lang="en-US" dirty="0"/>
              <a:t>This isn’t particularly useful for us right now but can be helpful in some trickier situations.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jQuery provides a </a:t>
            </a:r>
            <a:r>
              <a:rPr lang="en-US" dirty="0" err="1"/>
              <a:t>toggleClass</a:t>
            </a:r>
            <a:r>
              <a:rPr lang="en-US" dirty="0"/>
              <a:t> method to combine add and remove class methods on a targeted element</a:t>
            </a:r>
          </a:p>
          <a:p>
            <a:endParaRPr lang="en-US" dirty="0"/>
          </a:p>
          <a:p>
            <a:r>
              <a:rPr lang="en-US" dirty="0"/>
              <a:t>Think of toggle class like a light switch. There are two possible states: on or off. If the light is on and I flip the switch, the light will turn off. </a:t>
            </a:r>
          </a:p>
          <a:p>
            <a:r>
              <a:rPr lang="en-US" dirty="0"/>
              <a:t>Toggle class does the same thing.. </a:t>
            </a:r>
          </a:p>
          <a:p>
            <a:endParaRPr lang="en-US" dirty="0"/>
          </a:p>
          <a:p>
            <a:r>
              <a:rPr lang="en-US" dirty="0"/>
              <a:t>I select my element, in this case all </a:t>
            </a:r>
            <a:r>
              <a:rPr lang="en-US" dirty="0" err="1"/>
              <a:t>tr</a:t>
            </a:r>
            <a:r>
              <a:rPr lang="en-US" dirty="0"/>
              <a:t> [table row], and chain the toggle class method with my selected class, highlighted</a:t>
            </a:r>
          </a:p>
          <a:p>
            <a:r>
              <a:rPr lang="en-US" dirty="0"/>
              <a:t>If a </a:t>
            </a:r>
            <a:r>
              <a:rPr lang="en-US" dirty="0" err="1"/>
              <a:t>tr</a:t>
            </a:r>
            <a:r>
              <a:rPr lang="en-US" dirty="0"/>
              <a:t> [table row] has the class highlighted already, it will be removed</a:t>
            </a:r>
          </a:p>
          <a:p>
            <a:r>
              <a:rPr lang="en-US" dirty="0"/>
              <a:t>If it does not, it will be added</a:t>
            </a:r>
          </a:p>
          <a:p>
            <a:r>
              <a:rPr lang="en-US" dirty="0"/>
              <a:t>This avoids the possibility of duplicate class entries that </a:t>
            </a:r>
            <a:r>
              <a:rPr lang="en-US" dirty="0" err="1"/>
              <a:t>addClass</a:t>
            </a:r>
            <a:r>
              <a:rPr lang="en-US" dirty="0"/>
              <a:t> can result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link to the jQuery API on the class attribute methods used for dynamic styling.  Follow this link to find more information and examples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 dirty="0"/>
              <a:t>[Example2.html]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0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get into the meat of building things with jQuery.</a:t>
            </a:r>
          </a:p>
          <a:p>
            <a:endParaRPr lang="en-US" dirty="0"/>
          </a:p>
          <a:p>
            <a:r>
              <a:rPr lang="en-US" dirty="0"/>
              <a:t>Document Object Model refers to the tree structure used to represent HTML documents.  DOM manipulation simply means we are modifying this tree.</a:t>
            </a:r>
          </a:p>
          <a:p>
            <a:endParaRPr lang="en-US" dirty="0"/>
          </a:p>
          <a:p>
            <a:r>
              <a:rPr lang="en-US" dirty="0"/>
              <a:t>There are several options for adding an element to the DOM: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Append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Prepend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Now this can be confusing at first, but bear with me: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Append and </a:t>
            </a:r>
            <a:r>
              <a:rPr lang="en-US" dirty="0" err="1"/>
              <a:t>AppendTo</a:t>
            </a:r>
            <a:r>
              <a:rPr lang="en-US" dirty="0"/>
              <a:t> will add after the targeted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the append method, you identify the target element, chain the append method and supply the html to be appended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appendTo</a:t>
            </a:r>
            <a:r>
              <a:rPr lang="en-US" dirty="0"/>
              <a:t> method is the reverse, the identify the html to be appended, chain the </a:t>
            </a:r>
            <a:r>
              <a:rPr lang="en-US" dirty="0" err="1"/>
              <a:t>appendTo</a:t>
            </a:r>
            <a:r>
              <a:rPr lang="en-US" dirty="0"/>
              <a:t> method and supply the target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It’s really up to you which one you use but I like append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Prepend and </a:t>
            </a:r>
            <a:r>
              <a:rPr lang="en-US" dirty="0" err="1"/>
              <a:t>PrependTo</a:t>
            </a:r>
            <a:r>
              <a:rPr lang="en-US" dirty="0"/>
              <a:t> will add before the targeted element and follows the same structure as append and </a:t>
            </a:r>
            <a:r>
              <a:rPr lang="en-US" dirty="0" err="1"/>
              <a:t>appendTo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prepend, you identify the target element, chain the prepend method and supply the 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dirty="0" err="1"/>
              <a:t>prependTo</a:t>
            </a:r>
            <a:r>
              <a:rPr lang="en-US" dirty="0"/>
              <a:t>, you identify the html, chain the </a:t>
            </a:r>
            <a:r>
              <a:rPr lang="en-US" dirty="0" err="1"/>
              <a:t>prependTo</a:t>
            </a:r>
            <a:r>
              <a:rPr lang="en-US" dirty="0"/>
              <a:t> method and supply the target element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 it’s your preference which you decide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look at wrapping DOM elements</a:t>
            </a:r>
          </a:p>
          <a:p>
            <a:endParaRPr lang="en-US" dirty="0"/>
          </a:p>
          <a:p>
            <a:r>
              <a:rPr lang="en-US" dirty="0"/>
              <a:t>The wrap method provides a way to identify an element and wrap it in a containing element</a:t>
            </a:r>
          </a:p>
          <a:p>
            <a:r>
              <a:rPr lang="en-US" dirty="0"/>
              <a:t>You do this by specifying the selector of the target element, chaining the wrap method and providing a the html to wrap around the selected element</a:t>
            </a:r>
          </a:p>
          <a:p>
            <a:endParaRPr lang="en-US" dirty="0"/>
          </a:p>
          <a:p>
            <a:r>
              <a:rPr lang="en-US" dirty="0"/>
              <a:t>In this example, we are selecting the element containing the text Details and wrapping it with a div element with class emphasis.. This will wrap the class in a div tag and everything inside the div is given a red background with yellow font. That makes it pretty easy to see which item was affected </a:t>
            </a:r>
          </a:p>
          <a:p>
            <a:endParaRPr lang="en-US" dirty="0"/>
          </a:p>
          <a:p>
            <a:r>
              <a:rPr lang="en-US" dirty="0"/>
              <a:t>The html string I used to wrap the Item Details component may look a little strange.  This is a modified format specifically for the wrap method that saves some typing for me by indicating I want to close the div without creating a closing tag. It is perfectly valid to use ”&lt;div class=“emphasis”&gt;&lt;/div&gt;” instead of the modified format I chose. -animation-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Braelyn Sullivan and I am a Front End consultant with CapTech Ventures, a sponsor of this event.</a:t>
            </a:r>
          </a:p>
          <a:p>
            <a:endParaRPr lang="en-US" dirty="0"/>
          </a:p>
          <a:p>
            <a:r>
              <a:rPr lang="en-US" dirty="0"/>
              <a:t>In this workshop, we will go over the following items: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Intended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brief history of </a:t>
            </a:r>
            <a:r>
              <a:rPr lang="en-US" dirty="0" err="1"/>
              <a:t>jquery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selectors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Q&amp;A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Removing elements from the DOM is pretty straightforward with the remove method</a:t>
            </a:r>
          </a:p>
          <a:p>
            <a:endParaRPr lang="en-US" dirty="0"/>
          </a:p>
          <a:p>
            <a:r>
              <a:rPr lang="en-US" dirty="0"/>
              <a:t>If you select a parent element (like the div with class item-card), the remove method will remove everything</a:t>
            </a:r>
          </a:p>
          <a:p>
            <a:endParaRPr lang="en-US" dirty="0"/>
          </a:p>
          <a:p>
            <a:r>
              <a:rPr lang="en-US" dirty="0"/>
              <a:t>To remove only a piece of a component, you must target it specifically </a:t>
            </a:r>
          </a:p>
          <a:p>
            <a:r>
              <a:rPr lang="en-US" dirty="0"/>
              <a:t>The second example here will only remove the h2 [2</a:t>
            </a:r>
            <a:r>
              <a:rPr lang="en-US" baseline="30000" dirty="0"/>
              <a:t>nd</a:t>
            </a:r>
            <a:r>
              <a:rPr lang="en-US" dirty="0"/>
              <a:t> header] element while the first removes the entire div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DOM manipulation we will cover is iteration with the $.each method</a:t>
            </a:r>
          </a:p>
          <a:p>
            <a:endParaRPr lang="en-US" dirty="0"/>
          </a:p>
          <a:p>
            <a:r>
              <a:rPr lang="en-US" dirty="0"/>
              <a:t>Iteration simply means we will go through a list of elements to perform other actions</a:t>
            </a:r>
          </a:p>
          <a:p>
            <a:endParaRPr lang="en-US" dirty="0"/>
          </a:p>
          <a:p>
            <a:r>
              <a:rPr lang="en-US" dirty="0"/>
              <a:t>If you are familiar with other coding methodologies, this is similar to a for each loop</a:t>
            </a:r>
          </a:p>
          <a:p>
            <a:endParaRPr lang="en-US" dirty="0"/>
          </a:p>
          <a:p>
            <a:r>
              <a:rPr lang="en-US" dirty="0"/>
              <a:t>In this example, I have created an array with the numbers 1-5</a:t>
            </a:r>
          </a:p>
          <a:p>
            <a:r>
              <a:rPr lang="en-US" dirty="0"/>
              <a:t>I take this array and pass it in as the first argument in my each method.</a:t>
            </a:r>
          </a:p>
          <a:p>
            <a:r>
              <a:rPr lang="en-US" dirty="0"/>
              <a:t>The second argument is a function with two parameters: 1) the variable I will use for counting and 2) the variable I will use to reference this item in the list</a:t>
            </a:r>
          </a:p>
          <a:p>
            <a:r>
              <a:rPr lang="en-US" dirty="0"/>
              <a:t>For each element in the list, I want to append this string of HTML</a:t>
            </a:r>
          </a:p>
          <a:p>
            <a:r>
              <a:rPr lang="en-US" dirty="0"/>
              <a:t>So I should end up with 5 styled elements when the iteration is complete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a few examples of the many, many DOM Manipulation options jQuery provides. Check out the manipulation category on the jQuery API for more examples and a complete list</a:t>
            </a:r>
          </a:p>
          <a:p>
            <a:endParaRPr lang="en-US" dirty="0"/>
          </a:p>
          <a:p>
            <a:r>
              <a:rPr lang="en-US" dirty="0"/>
              <a:t>Now time </a:t>
            </a:r>
            <a:r>
              <a:rPr lang="en-US"/>
              <a:t>for another demo!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2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7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for beginners. </a:t>
            </a:r>
          </a:p>
          <a:p>
            <a:endParaRPr lang="en-US" dirty="0"/>
          </a:p>
          <a:p>
            <a:r>
              <a:rPr lang="en-US" dirty="0"/>
              <a:t>The material we will cover requires no previous knowledge; however, some knowledge of HTML and CSS will be helpful in understanding the examples.</a:t>
            </a:r>
          </a:p>
          <a:p>
            <a:endParaRPr lang="en-US" dirty="0"/>
          </a:p>
          <a:p>
            <a:r>
              <a:rPr lang="en-US" dirty="0"/>
              <a:t>Any advanced JavaScript or web developers may find another session more valuable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is one of the most widely deployed JavaScript libraries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primarily a Document Object Model, or DOM, manipulation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was designed to simplify client-side scripting of HTML by using </a:t>
            </a:r>
            <a:r>
              <a:rPr lang="en-US" dirty="0" err="1"/>
              <a:t>css</a:t>
            </a:r>
            <a:r>
              <a:rPr lang="en-US" dirty="0"/>
              <a:t> selectors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Navigate the DOM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Create/Remove elements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Animations and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Ajax / Server interactions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NOTE: Animations and Ajax are advanced topics that will not be covered in this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jQuery is still being maintained and updated 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 err="1"/>
              <a:t>jquery</a:t>
            </a:r>
            <a:r>
              <a:rPr lang="en-US" dirty="0"/>
              <a:t> website for more information or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brief history of jQuery: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stable version of jQuery was released for use in 2006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2007, the first jQuery extension, jQuery UI, was released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2008, Microsoft and </a:t>
            </a:r>
            <a:r>
              <a:rPr lang="en-US" dirty="0" err="1"/>
              <a:t>Nokie</a:t>
            </a:r>
            <a:r>
              <a:rPr lang="en-US" dirty="0"/>
              <a:t> bundled jQuery into their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2010 brought jQuery into the mobile realm with the jQuery Mobile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Following many smaller updates, jQuery 2.0 released in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latest major version 3.0 was released in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brings us to today… v3.3.1 was released just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want a copy of the slides to take notes or review later, you can find them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google ‘</a:t>
            </a:r>
            <a:r>
              <a:rPr lang="en-US" dirty="0" err="1"/>
              <a:t>github</a:t>
            </a:r>
            <a:r>
              <a:rPr lang="en-US" dirty="0"/>
              <a:t>’ and ‘</a:t>
            </a:r>
            <a:r>
              <a:rPr lang="en-US" dirty="0" err="1"/>
              <a:t>brsullivan</a:t>
            </a:r>
            <a:r>
              <a:rPr lang="en-US" dirty="0"/>
              <a:t>’ and it should be one of the first results that comes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also be going through some examples in basic html files that can be found in this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Selectors allow us to identify elements of an HTML page to interact with</a:t>
            </a:r>
          </a:p>
          <a:p>
            <a:endParaRPr lang="en-US" dirty="0"/>
          </a:p>
          <a:p>
            <a:r>
              <a:rPr lang="en-US" dirty="0"/>
              <a:t>A note about syntax:  jQuery relies on the $ to identify code </a:t>
            </a:r>
          </a:p>
          <a:p>
            <a:r>
              <a:rPr lang="en-US" dirty="0"/>
              <a:t>	If you are unfamiliar with JavaScript technologies, this might look a little weird but will become second-nature as you use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basic selector is the Tag or Element selector</a:t>
            </a:r>
          </a:p>
          <a:p>
            <a:r>
              <a:rPr lang="en-US" dirty="0"/>
              <a:t>	To select all &lt;p&gt; [Paragraph] elements, use the $(‘p’) selector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You can compound multiple selectors into the same call, like so: $(‘p, span, div’) but keep in mind jQuery will attempt to select or interact with every element that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7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popular selector is the ID selector</a:t>
            </a:r>
          </a:p>
          <a:p>
            <a:r>
              <a:rPr lang="en-US" dirty="0"/>
              <a:t>HTML elements can be assigned a unique ID and jQuery can reference those IDs for interactions</a:t>
            </a:r>
          </a:p>
          <a:p>
            <a:endParaRPr lang="en-US" dirty="0"/>
          </a:p>
          <a:p>
            <a:r>
              <a:rPr lang="en-US" dirty="0"/>
              <a:t>The hash symbol before the text tells jQuery to look for a matching ID in the DOM</a:t>
            </a:r>
          </a:p>
          <a:p>
            <a:endParaRPr lang="en-US" dirty="0"/>
          </a:p>
          <a:p>
            <a:r>
              <a:rPr lang="en-US" dirty="0"/>
              <a:t>Keep in mind IDs should be unique and two elements with the same ID will cause problems beyond broken jQuery</a:t>
            </a:r>
          </a:p>
          <a:p>
            <a:endParaRPr lang="en-US" dirty="0"/>
          </a:p>
          <a:p>
            <a:r>
              <a:rPr lang="en-US" dirty="0"/>
              <a:t>In this example, my jQuery command will only select the first div element because it matches the ID of only that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will select all elements that have been assigned a specified class attribute</a:t>
            </a:r>
          </a:p>
          <a:p>
            <a:r>
              <a:rPr lang="en-US" dirty="0"/>
              <a:t>Classes are commonly used to style types of elements with CSS rules, but jQuery can use them too. </a:t>
            </a:r>
          </a:p>
          <a:p>
            <a:endParaRPr lang="en-US" dirty="0"/>
          </a:p>
          <a:p>
            <a:r>
              <a:rPr lang="en-US" dirty="0"/>
              <a:t>The `.` before the text indicates to jQuery it should search for matching class attributes in the DOM </a:t>
            </a:r>
          </a:p>
          <a:p>
            <a:endParaRPr lang="en-US" dirty="0"/>
          </a:p>
          <a:p>
            <a:r>
              <a:rPr lang="en-US" dirty="0"/>
              <a:t>You can use the class selector to select one or many elements, depending on the specificity of your class attributes </a:t>
            </a:r>
          </a:p>
          <a:p>
            <a:endParaRPr lang="en-US" dirty="0"/>
          </a:p>
          <a:p>
            <a:r>
              <a:rPr lang="en-US" dirty="0"/>
              <a:t>You can also compound selectors where appropriate (3</a:t>
            </a:r>
            <a:r>
              <a:rPr lang="en-US" baseline="30000" dirty="0"/>
              <a:t>rd</a:t>
            </a:r>
            <a:r>
              <a:rPr lang="en-US" dirty="0"/>
              <a:t> jQuery command in this example combines tag [a] selector and class [link] selector)</a:t>
            </a:r>
          </a:p>
          <a:p>
            <a:r>
              <a:rPr lang="en-US" dirty="0"/>
              <a:t>This is useful if you want to select all tags with a few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813" b="466"/>
          <a:stretch/>
        </p:blipFill>
        <p:spPr>
          <a:xfrm>
            <a:off x="3048" y="-28947"/>
            <a:ext cx="9140952" cy="6915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91354" y="2454072"/>
            <a:ext cx="4148599" cy="18724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"/>
          <p:cNvSpPr/>
          <p:nvPr/>
        </p:nvSpPr>
        <p:spPr>
          <a:xfrm flipV="1">
            <a:off x="3610271" y="3004649"/>
            <a:ext cx="1" cy="77125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sp>
        <p:nvSpPr>
          <p:cNvPr id="11" name="Line"/>
          <p:cNvSpPr/>
          <p:nvPr/>
        </p:nvSpPr>
        <p:spPr>
          <a:xfrm flipV="1">
            <a:off x="3610271" y="4470354"/>
            <a:ext cx="1" cy="4421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8" y="3123944"/>
            <a:ext cx="2225872" cy="532664"/>
          </a:xfrm>
          <a:prstGeom prst="rect">
            <a:avLst/>
          </a:prstGeom>
        </p:spPr>
      </p:pic>
      <p:sp>
        <p:nvSpPr>
          <p:cNvPr id="13" name="Shape 123"/>
          <p:cNvSpPr/>
          <p:nvPr/>
        </p:nvSpPr>
        <p:spPr>
          <a:xfrm>
            <a:off x="3991355" y="4457426"/>
            <a:ext cx="117019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Others Talk, </a:t>
            </a:r>
          </a:p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We Listen</a:t>
            </a:r>
            <a:r>
              <a:rPr lang="en-US" sz="1400" baseline="30000" dirty="0">
                <a:latin typeface="+mj-lt"/>
              </a:rPr>
              <a:t>®</a:t>
            </a:r>
            <a:endParaRPr sz="1400" baseline="30000" dirty="0">
              <a:latin typeface="+mj-lt"/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2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2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4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150" b="466"/>
          <a:stretch/>
        </p:blipFill>
        <p:spPr>
          <a:xfrm>
            <a:off x="1" y="-1"/>
            <a:ext cx="9144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320" y="6452437"/>
            <a:ext cx="1165147" cy="3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01" y="1370637"/>
            <a:ext cx="3796570" cy="742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792" y="2272597"/>
            <a:ext cx="3788879" cy="3966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spcBef>
                <a:spcPts val="0"/>
              </a:spcBef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612583" y="1270900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612584" y="2186112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1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>
                <a:solidFill>
                  <a:schemeClr val="bg1"/>
                </a:solidFill>
              </a:rPr>
              <a:t>Copyright © 201</a:t>
            </a:r>
            <a:r>
              <a:rPr lang="en-US" sz="600" dirty="0">
                <a:solidFill>
                  <a:schemeClr val="bg1"/>
                </a:solidFill>
              </a:rPr>
              <a:t>8</a:t>
            </a:r>
            <a:r>
              <a:rPr sz="60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2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9998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6452435"/>
            <a:ext cx="873860" cy="35185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6" y="1549401"/>
            <a:ext cx="8066595" cy="4627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6" y="365126"/>
            <a:ext cx="8066595" cy="815975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377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2189062" y="767233"/>
            <a:ext cx="11501131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1429917" y="3657369"/>
            <a:ext cx="8777296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2" y="2"/>
            <a:ext cx="6664785" cy="689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2"/>
            <a:ext cx="4355206" cy="47099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3"/>
            <a:ext cx="9141714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9"/>
          <p:cNvSpPr/>
          <p:nvPr userDrawn="1"/>
        </p:nvSpPr>
        <p:spPr>
          <a:xfrm>
            <a:off x="546498" y="1174776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pyright © 2017 CapTech Ventures, Inc. All rights reserved."/>
          <p:cNvSpPr/>
          <p:nvPr userDrawn="1"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2435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8760742" cy="478153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447800"/>
            <a:ext cx="4287493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70612" y="1447800"/>
            <a:ext cx="4282328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59" y="1447800"/>
            <a:ext cx="4287493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866901"/>
            <a:ext cx="4287493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115" y="1447800"/>
            <a:ext cx="431482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115" y="1866901"/>
            <a:ext cx="4314825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12" name="Picture 11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79576" y="1876425"/>
            <a:ext cx="4273364" cy="452475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400"/>
            </a:lvl2pPr>
            <a:lvl3pPr>
              <a:buClr>
                <a:schemeClr val="bg2"/>
              </a:buClr>
              <a:defRPr sz="1200"/>
            </a:lvl3pPr>
            <a:lvl4pPr>
              <a:buClr>
                <a:schemeClr val="bg2"/>
              </a:buClr>
              <a:defRPr sz="1100"/>
            </a:lvl4pPr>
            <a:lvl5pPr>
              <a:buClr>
                <a:schemeClr val="bg2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6321" y="1876424"/>
            <a:ext cx="4272584" cy="452475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D3B014-B839-41F5-A0DF-64B5D0D9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457325"/>
            <a:ext cx="875347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" y="0"/>
            <a:ext cx="9146180" cy="6858000"/>
          </a:xfrm>
          <a:prstGeom prst="rect">
            <a:avLst/>
          </a:prstGeom>
          <a:solidFill>
            <a:srgbClr val="DCDEE0">
              <a:alpha val="8800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31966"/>
            <a:ext cx="9144000" cy="2176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401176"/>
            <a:ext cx="553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27">
            <a:extLst/>
          </a:blip>
          <a:srcRect l="816" t="49797" r="25813" b="32299"/>
          <a:stretch/>
        </p:blipFill>
        <p:spPr>
          <a:xfrm>
            <a:off x="0" y="2"/>
            <a:ext cx="9144000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71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17" r:id="rId18"/>
    <p:sldLayoutId id="2147483718" r:id="rId19"/>
    <p:sldLayoutId id="2147483719" r:id="rId20"/>
    <p:sldLayoutId id="2147483721" r:id="rId21"/>
    <p:sldLayoutId id="2147483720" r:id="rId22"/>
    <p:sldLayoutId id="2147483722" r:id="rId23"/>
    <p:sldLayoutId id="2147483723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6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4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40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20">
          <p15:clr>
            <a:srgbClr val="F26B43"/>
          </p15:clr>
        </p15:guide>
        <p15:guide id="6" pos="7512">
          <p15:clr>
            <a:srgbClr val="F26B43"/>
          </p15:clr>
        </p15:guide>
        <p15:guide id="7" pos="2880">
          <p15:clr>
            <a:srgbClr val="F26B43"/>
          </p15:clr>
        </p15:guide>
        <p15:guide id="8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selector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sullivan@captechconsulting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jQuery</a:t>
            </a:r>
            <a:br>
              <a:rPr lang="en-US" dirty="0"/>
            </a:br>
            <a:r>
              <a:rPr lang="en-US" sz="1600" dirty="0"/>
              <a:t>Braelyn Sullivan |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identified by a specified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D5BA-EF8E-4C4C-98DE-78A5A53F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43" y="2007943"/>
            <a:ext cx="6810912" cy="4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Additional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Other examples that could be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DFFF-3F2F-4545-9157-30D02129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007943"/>
            <a:ext cx="7162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complete list of selectors and additional examples: </a:t>
            </a:r>
            <a:r>
              <a:rPr lang="en-US" dirty="0">
                <a:hlinkClick r:id="rId3"/>
              </a:rPr>
              <a:t>https://api.jquery.com/category/selectors/</a:t>
            </a:r>
            <a:endParaRPr lang="en-US" dirty="0"/>
          </a:p>
          <a:p>
            <a:pPr fontAlgn="base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5304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()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3109913"/>
          </a:xfrm>
        </p:spPr>
        <p:txBody>
          <a:bodyPr/>
          <a:lstStyle/>
          <a:p>
            <a:r>
              <a:rPr lang="en-US" dirty="0"/>
              <a:t>How can we change the style of DOM objects dynamically? </a:t>
            </a:r>
          </a:p>
          <a:p>
            <a:pPr lvl="1"/>
            <a:r>
              <a:rPr lang="en-US" dirty="0"/>
              <a:t>We could use the .</a:t>
            </a:r>
            <a:r>
              <a:rPr lang="en-US" dirty="0" err="1"/>
              <a:t>css</a:t>
            </a:r>
            <a:r>
              <a:rPr lang="en-US" dirty="0"/>
              <a:t>() method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lvl="1" indent="0" algn="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42B-28EE-C441-A51E-29FA3D9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4" y="2518894"/>
            <a:ext cx="7779789" cy="170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086839-2E98-1441-A152-E7378BAB7E93}"/>
              </a:ext>
            </a:extLst>
          </p:cNvPr>
          <p:cNvSpPr txBox="1"/>
          <p:nvPr/>
        </p:nvSpPr>
        <p:spPr>
          <a:xfrm>
            <a:off x="5370982" y="4832335"/>
            <a:ext cx="30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there is an easier way!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/ Remove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5B80BA-0D36-FD44-B1A9-579F022E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388" y="2561604"/>
            <a:ext cx="6729866" cy="1582377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add or remove specific class from targeted element</a:t>
            </a:r>
          </a:p>
        </p:txBody>
      </p:sp>
    </p:spTree>
    <p:extLst>
      <p:ext uri="{BB962C8B-B14F-4D97-AF65-F5344CB8AC3E}">
        <p14:creationId xmlns:p14="http://schemas.microsoft.com/office/powerpoint/2010/main" val="216756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Has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test for specific class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33F7A-C20A-BB4B-A0D0-E923CCA1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34" y="2705274"/>
            <a:ext cx="7873730" cy="1329040"/>
          </a:xfrm>
        </p:spPr>
      </p:pic>
    </p:spTree>
    <p:extLst>
      <p:ext uri="{BB962C8B-B14F-4D97-AF65-F5344CB8AC3E}">
        <p14:creationId xmlns:p14="http://schemas.microsoft.com/office/powerpoint/2010/main" val="176731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Toggle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combine add/remove class methods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DEBDF-3279-6440-943F-32D857B9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408576"/>
            <a:ext cx="7531674" cy="2475297"/>
          </a:xfrm>
        </p:spPr>
      </p:pic>
    </p:spTree>
    <p:extLst>
      <p:ext uri="{BB962C8B-B14F-4D97-AF65-F5344CB8AC3E}">
        <p14:creationId xmlns:p14="http://schemas.microsoft.com/office/powerpoint/2010/main" val="56464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additional examples: </a:t>
            </a:r>
            <a:r>
              <a:rPr lang="en-US" u="sng" dirty="0"/>
              <a:t>https://</a:t>
            </a:r>
            <a:r>
              <a:rPr lang="en-US" u="sng" dirty="0" err="1"/>
              <a:t>api.jquery.com</a:t>
            </a:r>
            <a:r>
              <a:rPr lang="en-US" u="sng" dirty="0"/>
              <a:t>/category/manipulation/class-attribute/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.append() and .</a:t>
            </a:r>
            <a:r>
              <a:rPr lang="en-US" dirty="0" err="1"/>
              <a:t>appendTo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.prepend() and .</a:t>
            </a:r>
            <a:r>
              <a:rPr lang="en-US" dirty="0" err="1"/>
              <a:t>prependTo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1C15F-9B0B-E441-92B1-AB7A6B10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5" y="2129827"/>
            <a:ext cx="4370916" cy="156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7443B-56DF-754B-8944-DFDBB399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24" y="2129827"/>
            <a:ext cx="1530876" cy="1564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9F9FD-831D-AB4B-8F89-C883E8F9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5" y="4525893"/>
            <a:ext cx="4370916" cy="1522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34C01C-176C-8040-B5AF-9CEE33C5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24" y="4495312"/>
            <a:ext cx="1530876" cy="1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Wrapping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.wrap()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8E42D-F244-3E46-9681-A43503E5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867" y="2007943"/>
            <a:ext cx="4272227" cy="2922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23488-87E3-9444-AC7A-91F1D0F4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78" y="2715510"/>
            <a:ext cx="1500889" cy="1500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21450-2E13-E34A-AAA8-9BFA46C8AB26}"/>
              </a:ext>
            </a:extLst>
          </p:cNvPr>
          <p:cNvSpPr txBox="1"/>
          <p:nvPr/>
        </p:nvSpPr>
        <p:spPr>
          <a:xfrm>
            <a:off x="3243263" y="532923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&lt;div class=“emphasis”&gt;&lt;/div&gt;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95721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  <a:p>
            <a:r>
              <a:rPr lang="en-US" dirty="0"/>
              <a:t>Brief History of jQuery</a:t>
            </a:r>
          </a:p>
          <a:p>
            <a:r>
              <a:rPr lang="en-US" dirty="0"/>
              <a:t>Using Selectors</a:t>
            </a:r>
          </a:p>
          <a:p>
            <a:r>
              <a:rPr lang="en-US" dirty="0"/>
              <a:t>Dynamic Styling</a:t>
            </a:r>
          </a:p>
          <a:p>
            <a:r>
              <a:rPr lang="en-US" dirty="0"/>
              <a:t>DOM Manipulation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</a:t>
            </a:fld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1DF6B4B-AE67-7E4A-8039-9B641A581725}"/>
              </a:ext>
            </a:extLst>
          </p:cNvPr>
          <p:cNvSpPr txBox="1">
            <a:spLocks/>
          </p:cNvSpPr>
          <p:nvPr/>
        </p:nvSpPr>
        <p:spPr>
          <a:xfrm>
            <a:off x="5301287" y="3271752"/>
            <a:ext cx="2140140" cy="620262"/>
          </a:xfrm>
          <a:prstGeom prst="rect">
            <a:avLst/>
          </a:prstGeom>
        </p:spPr>
        <p:txBody>
          <a:bodyPr wrap="square" anchor="t"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spcAft>
                <a:spcPts val="225"/>
              </a:spcAft>
              <a:buFont typeface="Arial"/>
              <a:buChar char="•"/>
              <a:defRPr sz="21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8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5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23452">
              <a:buNone/>
              <a:defRPr sz="285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1800" b="1" dirty="0">
                <a:solidFill>
                  <a:schemeClr val="bg1"/>
                </a:solidFill>
                <a:ea typeface="Proxima Nova Semibold"/>
                <a:cs typeface="Proxima Nova Semibold"/>
                <a:sym typeface="Proxima Nova Semibold"/>
              </a:rPr>
              <a:t>Braelyn Sullivan</a:t>
            </a:r>
            <a:br>
              <a:rPr lang="en-US" sz="18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  <a:t>Front End Consultant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6F03F-8458-2C43-8DCB-94303BD68507}"/>
              </a:ext>
            </a:extLst>
          </p:cNvPr>
          <p:cNvSpPr/>
          <p:nvPr/>
        </p:nvSpPr>
        <p:spPr>
          <a:xfrm>
            <a:off x="4673637" y="865312"/>
            <a:ext cx="3395441" cy="21111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4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.remove()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B42FB-AF41-AA42-AE0E-75A804A21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394692"/>
            <a:ext cx="5097727" cy="21425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FD1DF-992F-D546-AC30-EAFDC90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96" y="2927410"/>
            <a:ext cx="1453853" cy="1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Iterating Through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$.each()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EFAFD-CF2F-6C42-B628-001680E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3" y="2282565"/>
            <a:ext cx="6828632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https://</a:t>
            </a:r>
            <a:r>
              <a:rPr lang="en-US" dirty="0" err="1"/>
              <a:t>api.jquery.com</a:t>
            </a:r>
            <a:r>
              <a:rPr lang="en-US" dirty="0"/>
              <a:t>/category/manipulation/</a:t>
            </a:r>
          </a:p>
        </p:txBody>
      </p:sp>
    </p:spTree>
    <p:extLst>
      <p:ext uri="{BB962C8B-B14F-4D97-AF65-F5344CB8AC3E}">
        <p14:creationId xmlns:p14="http://schemas.microsoft.com/office/powerpoint/2010/main" val="323016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Event Basics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Listener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171C-5B11-5846-B653-E5CCB6C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82565"/>
            <a:ext cx="6959137" cy="3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event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D9A5-C715-EA4E-AC97-F7A8D986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1942292"/>
            <a:ext cx="5308600" cy="146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58613-4E78-EB42-B4A5-02A9D46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9" y="4139984"/>
            <a:ext cx="5676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“Hover”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5E0F5-F12A-F64F-9B13-C0CA77BE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32977"/>
            <a:ext cx="5892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62A5B-F6C8-AD43-BD6F-9FDAAE42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4465526"/>
            <a:ext cx="568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Multiple Item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items trigger same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Apply listener to multiple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66AFB-D44C-3D4C-8D8A-A023113C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086956"/>
            <a:ext cx="75692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22EC-876B-4443-BFB0-991BA55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9" y="4221539"/>
            <a:ext cx="756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</a:t>
            </a:r>
            <a:r>
              <a:rPr lang="en-US" u="sng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953376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en-US" dirty="0">
                <a:hlinkClick r:id="rId3"/>
              </a:rPr>
              <a:t>Bsullivan@captechconsulting.com</a:t>
            </a: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Slides available for download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56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0495E7-AAF0-274A-84DF-3A118DD7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4272584" cy="4729163"/>
          </a:xfrm>
        </p:spPr>
        <p:txBody>
          <a:bodyPr/>
          <a:lstStyle/>
          <a:p>
            <a:r>
              <a:rPr lang="en-US" dirty="0"/>
              <a:t>No prior knowledge required for this session</a:t>
            </a:r>
          </a:p>
          <a:p>
            <a:r>
              <a:rPr lang="en-US" dirty="0"/>
              <a:t>HTML &amp; CSS knowledge will be helpful</a:t>
            </a:r>
          </a:p>
          <a:p>
            <a:r>
              <a:rPr lang="en-US" dirty="0"/>
              <a:t>Advanced JavaScript users may find other session(s) more helpful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A31-6F91-0942-A56A-AE25CA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9" y="1839911"/>
            <a:ext cx="2168526" cy="216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1433C-BB20-D14B-8062-5962F141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50" y="1782223"/>
            <a:ext cx="1578351" cy="222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37EFB-E23E-654B-8BAF-8D3E1E0D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7" y="4005193"/>
            <a:ext cx="2900018" cy="21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r>
              <a:rPr lang="en-US" dirty="0"/>
              <a:t>One of the most widely deployed JavaScript libraries in the world</a:t>
            </a:r>
          </a:p>
          <a:p>
            <a:r>
              <a:rPr lang="en-US" dirty="0"/>
              <a:t>Document Object Model (DOM) Manipulation library</a:t>
            </a:r>
          </a:p>
          <a:p>
            <a:r>
              <a:rPr lang="en-US" dirty="0"/>
              <a:t>Designed to simplify client-side scripting of HTML: </a:t>
            </a:r>
          </a:p>
          <a:p>
            <a:pPr lvl="1"/>
            <a:r>
              <a:rPr lang="en-US" dirty="0"/>
              <a:t>Navigate the DOM</a:t>
            </a:r>
          </a:p>
          <a:p>
            <a:pPr lvl="1"/>
            <a:r>
              <a:rPr lang="en-US" dirty="0"/>
              <a:t>Create/Remove elements</a:t>
            </a:r>
          </a:p>
          <a:p>
            <a:pPr lvl="1"/>
            <a:r>
              <a:rPr lang="en-US" dirty="0"/>
              <a:t>Event handlers</a:t>
            </a:r>
          </a:p>
          <a:p>
            <a:pPr lvl="1"/>
            <a:r>
              <a:rPr lang="en-US" dirty="0"/>
              <a:t>Animations*</a:t>
            </a:r>
          </a:p>
          <a:p>
            <a:pPr lvl="1"/>
            <a:r>
              <a:rPr lang="en-US" dirty="0"/>
              <a:t>Ajax* </a:t>
            </a:r>
          </a:p>
          <a:p>
            <a:r>
              <a:rPr lang="en-US" dirty="0"/>
              <a:t>Still being maintained and updated today	</a:t>
            </a:r>
          </a:p>
          <a:p>
            <a:r>
              <a:rPr lang="en-US" dirty="0">
                <a:hlinkClick r:id="rId3"/>
              </a:rPr>
              <a:t>https://jquery.com/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    *Not covered in this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 </a:t>
            </a:r>
          </a:p>
        </p:txBody>
      </p:sp>
    </p:spTree>
    <p:extLst>
      <p:ext uri="{BB962C8B-B14F-4D97-AF65-F5344CB8AC3E}">
        <p14:creationId xmlns:p14="http://schemas.microsoft.com/office/powerpoint/2010/main" val="27111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jQuery</a:t>
            </a:r>
          </a:p>
        </p:txBody>
      </p:sp>
      <p:cxnSp>
        <p:nvCxnSpPr>
          <p:cNvPr id="5" name="Straight Connector 4"/>
          <p:cNvCxnSpPr>
            <a:stCxn id="49" idx="6"/>
            <a:endCxn id="78" idx="2"/>
          </p:cNvCxnSpPr>
          <p:nvPr/>
        </p:nvCxnSpPr>
        <p:spPr>
          <a:xfrm>
            <a:off x="1371982" y="3762656"/>
            <a:ext cx="7005323" cy="0"/>
          </a:xfrm>
          <a:prstGeom prst="line">
            <a:avLst/>
          </a:prstGeom>
          <a:noFill/>
          <a:ln w="25400" cap="flat" cmpd="sng" algn="ctr">
            <a:solidFill>
              <a:srgbClr val="00A0DE"/>
            </a:solidFill>
            <a:prstDash val="soli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1091477" y="2040428"/>
            <a:ext cx="721041" cy="1816890"/>
            <a:chOff x="687607" y="1183178"/>
            <a:chExt cx="721041" cy="1816890"/>
          </a:xfrm>
        </p:grpSpPr>
        <p:sp>
          <p:nvSpPr>
            <p:cNvPr id="49" name="Oval 4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51" name="Oval 5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57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First stable release of jQuery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214765" y="3667995"/>
            <a:ext cx="721041" cy="1853163"/>
            <a:chOff x="2214764" y="2810744"/>
            <a:chExt cx="721041" cy="1853163"/>
          </a:xfrm>
        </p:grpSpPr>
        <p:sp>
          <p:nvSpPr>
            <p:cNvPr id="45" name="Oval 44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47" name="Oval 46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2007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05936" y="2040428"/>
            <a:ext cx="721041" cy="1816890"/>
            <a:chOff x="687607" y="1183178"/>
            <a:chExt cx="721041" cy="1816890"/>
          </a:xfrm>
        </p:grpSpPr>
        <p:sp>
          <p:nvSpPr>
            <p:cNvPr id="59" name="Oval 5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1" name="Oval 6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2008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32658" y="2614652"/>
            <a:ext cx="13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Microsoft and Nokia announce support for jQuery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40721" y="3667995"/>
            <a:ext cx="721041" cy="1853163"/>
            <a:chOff x="2214764" y="2810744"/>
            <a:chExt cx="721041" cy="1853163"/>
          </a:xfrm>
        </p:grpSpPr>
        <p:sp>
          <p:nvSpPr>
            <p:cNvPr id="66" name="Oval 65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8" name="Oval 67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2010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52606" y="4061726"/>
            <a:ext cx="138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Mobile announced and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693017" y="2040428"/>
            <a:ext cx="721041" cy="1816890"/>
            <a:chOff x="687607" y="1183178"/>
            <a:chExt cx="721041" cy="1816890"/>
          </a:xfrm>
        </p:grpSpPr>
        <p:sp>
          <p:nvSpPr>
            <p:cNvPr id="72" name="Oval 71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74" name="Oval 73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2013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9811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2.0  stable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07476" y="2040428"/>
            <a:ext cx="721041" cy="1816890"/>
            <a:chOff x="687607" y="1183178"/>
            <a:chExt cx="721041" cy="1816890"/>
          </a:xfrm>
        </p:grpSpPr>
        <p:sp>
          <p:nvSpPr>
            <p:cNvPr id="78" name="Oval 77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0" name="Oval 79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934198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Current Version: 3.3.1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80386" y="3667995"/>
            <a:ext cx="721041" cy="1853163"/>
            <a:chOff x="2214764" y="2810744"/>
            <a:chExt cx="721041" cy="1853163"/>
          </a:xfrm>
        </p:grpSpPr>
        <p:sp>
          <p:nvSpPr>
            <p:cNvPr id="84" name="Oval 83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6" name="Oval 85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92271" y="4061726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3.0 released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17E03-E0D6-8B4B-8235-2F59AC3EDBC5}"/>
              </a:ext>
            </a:extLst>
          </p:cNvPr>
          <p:cNvSpPr txBox="1"/>
          <p:nvPr/>
        </p:nvSpPr>
        <p:spPr>
          <a:xfrm>
            <a:off x="1112942" y="4131988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UI introduced</a:t>
            </a:r>
          </a:p>
        </p:txBody>
      </p:sp>
    </p:spTree>
    <p:extLst>
      <p:ext uri="{BB962C8B-B14F-4D97-AF65-F5344CB8AC3E}">
        <p14:creationId xmlns:p14="http://schemas.microsoft.com/office/powerpoint/2010/main" val="32364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copy of this presentation and the examples I will use for demos can be found here: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brsullivan</a:t>
            </a:r>
            <a:r>
              <a:rPr lang="en-US" sz="2800" dirty="0"/>
              <a:t>/brs-jquery-pearlhacks-2018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Slides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24745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Tag / Element Selectors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5D4-276D-DC44-8CFA-7BF427CE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2237777"/>
            <a:ext cx="7251700" cy="15494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</p:spPr>
        <p:txBody>
          <a:bodyPr/>
          <a:lstStyle/>
          <a:p>
            <a:r>
              <a:rPr lang="en-US" dirty="0"/>
              <a:t>Selects all elements with the given tag name</a:t>
            </a:r>
          </a:p>
        </p:txBody>
      </p:sp>
    </p:spTree>
    <p:extLst>
      <p:ext uri="{BB962C8B-B14F-4D97-AF65-F5344CB8AC3E}">
        <p14:creationId xmlns:p14="http://schemas.microsoft.com/office/powerpoint/2010/main" val="107617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single element with the given id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E5A4-78CC-BA4F-9646-5709FB19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419350"/>
            <a:ext cx="7061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with the given class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962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Standard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Presentation Template_Standard_2018" id="{05ABB3F7-71F4-C940-927E-F921E206B34A}" vid="{688F4BCD-C701-E14F-8C75-B7D13D61D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Print (Standard)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195FD3-375C-42A5-AF3E-2FFBDA1EAE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B6ED9-723E-4AE9-A295-4B0396D2D810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a04a6d4b-a655-4711-9ad2-4fef22f0223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7496b9-6ef9-4ff4-9373-8210c621dec6"/>
  </ds:schemaRefs>
</ds:datastoreItem>
</file>

<file path=customXml/itemProps3.xml><?xml version="1.0" encoding="utf-8"?>
<ds:datastoreItem xmlns:ds="http://schemas.openxmlformats.org/officeDocument/2006/customXml" ds:itemID="{B5750F8C-CFA1-4CF2-9930-1263A5B4A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Brand_Standard</Template>
  <TotalTime>246</TotalTime>
  <Words>2415</Words>
  <Application>Microsoft Macintosh PowerPoint</Application>
  <PresentationFormat>On-screen Show (4:3)</PresentationFormat>
  <Paragraphs>370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.HelveticaNeueDeskInterface-Regular</vt:lpstr>
      <vt:lpstr>Adelle</vt:lpstr>
      <vt:lpstr>Adelle Regular</vt:lpstr>
      <vt:lpstr>Adelle SB</vt:lpstr>
      <vt:lpstr>Arial</vt:lpstr>
      <vt:lpstr>Calibri</vt:lpstr>
      <vt:lpstr>Helvetica Light</vt:lpstr>
      <vt:lpstr>Proxima Nova</vt:lpstr>
      <vt:lpstr>Proxima Nova Light</vt:lpstr>
      <vt:lpstr>Proxima Nova Regular</vt:lpstr>
      <vt:lpstr>Proxima Nova Rg</vt:lpstr>
      <vt:lpstr>Proxima Nova Semibold</vt:lpstr>
      <vt:lpstr>2018_CT Brand_Standard</vt:lpstr>
      <vt:lpstr>Introduction to jQuery Braelyn Sullivan | Consultant</vt:lpstr>
      <vt:lpstr>Agenda</vt:lpstr>
      <vt:lpstr>Intended Audience</vt:lpstr>
      <vt:lpstr>What is jQuery? </vt:lpstr>
      <vt:lpstr>History of jQuery</vt:lpstr>
      <vt:lpstr>Workshop Slides and Examples</vt:lpstr>
      <vt:lpstr>Using Selectors</vt:lpstr>
      <vt:lpstr>Using Selectors</vt:lpstr>
      <vt:lpstr>Using Selectors</vt:lpstr>
      <vt:lpstr>Using Selectors</vt:lpstr>
      <vt:lpstr>Using Selectors</vt:lpstr>
      <vt:lpstr>Using Selectors</vt:lpstr>
      <vt:lpstr>Dynamic Styling</vt:lpstr>
      <vt:lpstr>Dynamic Styling</vt:lpstr>
      <vt:lpstr>Dynamic Styling</vt:lpstr>
      <vt:lpstr>Dynamic Styling</vt:lpstr>
      <vt:lpstr>Dynamic Styling</vt:lpstr>
      <vt:lpstr>DOM Manipulation</vt:lpstr>
      <vt:lpstr>DOM Manipulation</vt:lpstr>
      <vt:lpstr>DOM Manipulation</vt:lpstr>
      <vt:lpstr>DOM Manipulation</vt:lpstr>
      <vt:lpstr>DOM Manipulation</vt:lpstr>
      <vt:lpstr>Event Handling</vt:lpstr>
      <vt:lpstr>Event Handling</vt:lpstr>
      <vt:lpstr>Event Handling</vt:lpstr>
      <vt:lpstr>Event Handling</vt:lpstr>
      <vt:lpstr>Event Handling</vt:lpstr>
      <vt:lpstr>Any Questions? 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jQuery Braelyn Sullivan | Consultant</dc:title>
  <dc:creator>Braelyn Sullivan</dc:creator>
  <cp:keywords/>
  <cp:lastModifiedBy>Braelyn Sullivan</cp:lastModifiedBy>
  <cp:revision>31</cp:revision>
  <dcterms:created xsi:type="dcterms:W3CDTF">2018-02-06T17:06:47Z</dcterms:created>
  <dcterms:modified xsi:type="dcterms:W3CDTF">2018-02-08T20:47:15Z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a3071bd8-29c7-4d15-b4e0-b917fb7a8af6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39;#General|0f43c77d-8a0b-494d-a7db-f54564ebdf53</vt:lpwstr>
  </property>
  <property fmtid="{D5CDD505-2E9C-101B-9397-08002B2CF9AE}" pid="16" name="Service">
    <vt:lpwstr>110;#General|0f43c77d-8a0b-494d-a7db-f54564ebdf53</vt:lpwstr>
  </property>
</Properties>
</file>